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layfair Display"/>
      <p:regular r:id="rId19"/>
      <p:bold r:id="rId20"/>
      <p:italic r:id="rId21"/>
      <p:boldItalic r:id="rId22"/>
    </p:embeddedFont>
    <p:embeddedFont>
      <p:font typeface="Montserrat"/>
      <p:regular r:id="rId23"/>
      <p:bold r:id="rId24"/>
      <p:italic r:id="rId25"/>
      <p:boldItalic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fntdata"/><Relationship Id="rId22" Type="http://schemas.openxmlformats.org/officeDocument/2006/relationships/font" Target="fonts/PlayfairDisplay-boldItalic.fntdata"/><Relationship Id="rId21" Type="http://schemas.openxmlformats.org/officeDocument/2006/relationships/font" Target="fonts/PlayfairDisplay-italic.fntdata"/><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eb4e286cf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eb4e286cf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eb4e286cf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eb4e286cf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eb4e286cf5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eb4e286cf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eb4e286cf5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eb4e286cf5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eb4e286cf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eb4e286cf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eb4e286cf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eb4e286cf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eb4e286cf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eb4e286cf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eb4e286cf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eb4e286cf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eb4e286cf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eb4e286cf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eb4e286cf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eb4e286cf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eb4e286cf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eb4e286cf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eb4e286cf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eb4e286cf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CSS Clubs!</a:t>
            </a:r>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Girls </a:t>
            </a:r>
            <a:r>
              <a:rPr lang="en"/>
              <a:t>Club</a:t>
            </a:r>
            <a:endParaRPr/>
          </a:p>
        </p:txBody>
      </p:sp>
      <p:sp>
        <p:nvSpPr>
          <p:cNvPr id="128" name="Google Shape;128;p22"/>
          <p:cNvSpPr txBox="1"/>
          <p:nvPr>
            <p:ph idx="1" type="body"/>
          </p:nvPr>
        </p:nvSpPr>
        <p:spPr>
          <a:xfrm>
            <a:off x="311700" y="904350"/>
            <a:ext cx="49938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000"/>
              <a:t>Advisor: McKernan &amp; Rozier</a:t>
            </a:r>
            <a:endParaRPr b="1" sz="2000"/>
          </a:p>
          <a:p>
            <a:pPr indent="0" lvl="0" marL="0" rtl="0" algn="l">
              <a:lnSpc>
                <a:spcPct val="200000"/>
              </a:lnSpc>
              <a:spcBef>
                <a:spcPts val="1200"/>
              </a:spcBef>
              <a:spcAft>
                <a:spcPts val="0"/>
              </a:spcAft>
              <a:buNone/>
            </a:pPr>
            <a:r>
              <a:rPr lang="en" sz="1500">
                <a:solidFill>
                  <a:srgbClr val="444444"/>
                </a:solidFill>
                <a:highlight>
                  <a:srgbClr val="FFFFFF"/>
                </a:highlight>
              </a:rPr>
              <a:t>Girls Club aims to inspire young girls to have a voice, be decision makers, develop problem-solving skills, and create visionary change in their schools and communities. </a:t>
            </a:r>
            <a:endParaRPr sz="1500">
              <a:solidFill>
                <a:srgbClr val="444444"/>
              </a:solidFill>
              <a:highlight>
                <a:srgbClr val="FFFFFF"/>
              </a:highlight>
            </a:endParaRPr>
          </a:p>
          <a:p>
            <a:pPr indent="0" lvl="0" marL="0" rtl="0" algn="l">
              <a:lnSpc>
                <a:spcPct val="200000"/>
              </a:lnSpc>
              <a:spcBef>
                <a:spcPts val="0"/>
              </a:spcBef>
              <a:spcAft>
                <a:spcPts val="0"/>
              </a:spcAft>
              <a:buNone/>
            </a:pPr>
            <a:r>
              <a:rPr lang="en" sz="1500">
                <a:solidFill>
                  <a:srgbClr val="444444"/>
                </a:solidFill>
                <a:highlight>
                  <a:srgbClr val="FFFFFF"/>
                </a:highlight>
              </a:rPr>
              <a:t>A girls-only club provides young students a safe space to decompress from challenging situations, discuss issues they are facing without judgment, and become leaders in their community.</a:t>
            </a:r>
            <a:endParaRPr sz="2000">
              <a:solidFill>
                <a:srgbClr val="222222"/>
              </a:solidFill>
              <a:highlight>
                <a:srgbClr val="FFFFFF"/>
              </a:highlight>
            </a:endParaRPr>
          </a:p>
        </p:txBody>
      </p:sp>
      <p:pic>
        <p:nvPicPr>
          <p:cNvPr id="129" name="Google Shape;129;p22"/>
          <p:cNvPicPr preferRelativeResize="0"/>
          <p:nvPr/>
        </p:nvPicPr>
        <p:blipFill>
          <a:blip r:embed="rId3">
            <a:alphaModFix/>
          </a:blip>
          <a:stretch>
            <a:fillRect/>
          </a:stretch>
        </p:blipFill>
        <p:spPr>
          <a:xfrm>
            <a:off x="5139000" y="3121800"/>
            <a:ext cx="4004999" cy="2021700"/>
          </a:xfrm>
          <a:prstGeom prst="rect">
            <a:avLst/>
          </a:prstGeom>
          <a:noFill/>
          <a:ln>
            <a:noFill/>
          </a:ln>
        </p:spPr>
      </p:pic>
      <p:pic>
        <p:nvPicPr>
          <p:cNvPr id="130" name="Google Shape;130;p22"/>
          <p:cNvPicPr preferRelativeResize="0"/>
          <p:nvPr/>
        </p:nvPicPr>
        <p:blipFill>
          <a:blip r:embed="rId4">
            <a:alphaModFix/>
          </a:blip>
          <a:stretch>
            <a:fillRect/>
          </a:stretch>
        </p:blipFill>
        <p:spPr>
          <a:xfrm>
            <a:off x="6111325" y="0"/>
            <a:ext cx="3032676" cy="30326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Horticulture </a:t>
            </a:r>
            <a:r>
              <a:rPr lang="en"/>
              <a:t>Club</a:t>
            </a:r>
            <a:endParaRPr/>
          </a:p>
        </p:txBody>
      </p:sp>
      <p:sp>
        <p:nvSpPr>
          <p:cNvPr id="136" name="Google Shape;136;p23"/>
          <p:cNvSpPr txBox="1"/>
          <p:nvPr>
            <p:ph idx="1" type="body"/>
          </p:nvPr>
        </p:nvSpPr>
        <p:spPr>
          <a:xfrm>
            <a:off x="311700" y="904350"/>
            <a:ext cx="60096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100"/>
              <a:t>Advisor: G. Thomas &amp; Tennyson</a:t>
            </a:r>
            <a:endParaRPr b="1" sz="2100"/>
          </a:p>
          <a:p>
            <a:pPr indent="0" lvl="0" marL="0" rtl="0" algn="l">
              <a:lnSpc>
                <a:spcPct val="200000"/>
              </a:lnSpc>
              <a:spcBef>
                <a:spcPts val="1200"/>
              </a:spcBef>
              <a:spcAft>
                <a:spcPts val="0"/>
              </a:spcAft>
              <a:buNone/>
            </a:pPr>
            <a:r>
              <a:rPr lang="en" sz="1700">
                <a:solidFill>
                  <a:srgbClr val="444444"/>
                </a:solidFill>
                <a:highlight>
                  <a:srgbClr val="FFFFFF"/>
                </a:highlight>
              </a:rPr>
              <a:t>I</a:t>
            </a:r>
            <a:r>
              <a:rPr lang="en" sz="1600">
                <a:solidFill>
                  <a:srgbClr val="444444"/>
                </a:solidFill>
                <a:highlight>
                  <a:srgbClr val="FFFFFF"/>
                </a:highlight>
              </a:rPr>
              <a:t>n horticulture students will dive into the wonderful world of plants and cultivation.  Students will learn through a hands-on approach how to grow and tend a variety of plants.  </a:t>
            </a:r>
            <a:endParaRPr sz="1600">
              <a:solidFill>
                <a:srgbClr val="444444"/>
              </a:solidFill>
              <a:highlight>
                <a:srgbClr val="FFFFFF"/>
              </a:highlight>
            </a:endParaRPr>
          </a:p>
          <a:p>
            <a:pPr indent="0" lvl="0" marL="0" rtl="0" algn="l">
              <a:lnSpc>
                <a:spcPct val="200000"/>
              </a:lnSpc>
              <a:spcBef>
                <a:spcPts val="0"/>
              </a:spcBef>
              <a:spcAft>
                <a:spcPts val="0"/>
              </a:spcAft>
              <a:buNone/>
            </a:pPr>
            <a:r>
              <a:rPr lang="en" sz="1600">
                <a:solidFill>
                  <a:srgbClr val="444444"/>
                </a:solidFill>
                <a:highlight>
                  <a:srgbClr val="FFFFFF"/>
                </a:highlight>
              </a:rPr>
              <a:t>They will learn about all the different factors that affect and go into the growth and development of plants, as they watch them sprout from a seed and become the majestic living thing they were destined to be.  </a:t>
            </a:r>
            <a:endParaRPr sz="1900">
              <a:solidFill>
                <a:srgbClr val="444444"/>
              </a:solidFill>
              <a:highlight>
                <a:srgbClr val="FFFFFF"/>
              </a:highlight>
            </a:endParaRPr>
          </a:p>
        </p:txBody>
      </p:sp>
      <p:pic>
        <p:nvPicPr>
          <p:cNvPr id="137" name="Google Shape;137;p23"/>
          <p:cNvPicPr preferRelativeResize="0"/>
          <p:nvPr/>
        </p:nvPicPr>
        <p:blipFill>
          <a:blip r:embed="rId3">
            <a:alphaModFix/>
          </a:blip>
          <a:stretch>
            <a:fillRect/>
          </a:stretch>
        </p:blipFill>
        <p:spPr>
          <a:xfrm>
            <a:off x="6499725" y="25175"/>
            <a:ext cx="2644276" cy="2644274"/>
          </a:xfrm>
          <a:prstGeom prst="rect">
            <a:avLst/>
          </a:prstGeom>
          <a:noFill/>
          <a:ln>
            <a:noFill/>
          </a:ln>
        </p:spPr>
      </p:pic>
      <p:pic>
        <p:nvPicPr>
          <p:cNvPr id="138" name="Google Shape;138;p23"/>
          <p:cNvPicPr preferRelativeResize="0"/>
          <p:nvPr/>
        </p:nvPicPr>
        <p:blipFill>
          <a:blip r:embed="rId4">
            <a:alphaModFix/>
          </a:blip>
          <a:stretch>
            <a:fillRect/>
          </a:stretch>
        </p:blipFill>
        <p:spPr>
          <a:xfrm>
            <a:off x="6237625" y="2922350"/>
            <a:ext cx="2906376" cy="2067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Sports </a:t>
            </a:r>
            <a:r>
              <a:rPr lang="en"/>
              <a:t>Club</a:t>
            </a:r>
            <a:endParaRPr/>
          </a:p>
        </p:txBody>
      </p:sp>
      <p:sp>
        <p:nvSpPr>
          <p:cNvPr id="144" name="Google Shape;144;p24"/>
          <p:cNvSpPr txBox="1"/>
          <p:nvPr>
            <p:ph idx="1" type="body"/>
          </p:nvPr>
        </p:nvSpPr>
        <p:spPr>
          <a:xfrm>
            <a:off x="311700" y="904350"/>
            <a:ext cx="51909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100"/>
              <a:t>Advisor: Thornton &amp; </a:t>
            </a:r>
            <a:r>
              <a:rPr b="1" lang="en" sz="2100"/>
              <a:t>Bost </a:t>
            </a:r>
            <a:endParaRPr b="1" sz="2100"/>
          </a:p>
          <a:p>
            <a:pPr indent="0" lvl="0" marL="0" rtl="0" algn="l">
              <a:lnSpc>
                <a:spcPct val="200000"/>
              </a:lnSpc>
              <a:spcBef>
                <a:spcPts val="1200"/>
              </a:spcBef>
              <a:spcAft>
                <a:spcPts val="0"/>
              </a:spcAft>
              <a:buNone/>
            </a:pPr>
            <a:r>
              <a:rPr lang="en" sz="1500">
                <a:solidFill>
                  <a:srgbClr val="444444"/>
                </a:solidFill>
                <a:highlight>
                  <a:srgbClr val="FFFFFF"/>
                </a:highlight>
              </a:rPr>
              <a:t>A youth sports mentoring program is a program that pairs young athletes with older or more experienced peers who can provide guidance, support, and feedback. The program can help young athletes develop their skills, confidence, and character, as well as foster positive relationships and teamwork. A youth sports mentoring program requires a coach or a professional who can train the mentors and oversee the activities</a:t>
            </a:r>
            <a:endParaRPr sz="2000">
              <a:solidFill>
                <a:srgbClr val="444444"/>
              </a:solidFill>
              <a:highlight>
                <a:srgbClr val="FFFFFF"/>
              </a:highlight>
            </a:endParaRPr>
          </a:p>
        </p:txBody>
      </p:sp>
      <p:pic>
        <p:nvPicPr>
          <p:cNvPr id="145" name="Google Shape;145;p24"/>
          <p:cNvPicPr preferRelativeResize="0"/>
          <p:nvPr/>
        </p:nvPicPr>
        <p:blipFill>
          <a:blip r:embed="rId3">
            <a:alphaModFix/>
          </a:blip>
          <a:stretch>
            <a:fillRect/>
          </a:stretch>
        </p:blipFill>
        <p:spPr>
          <a:xfrm>
            <a:off x="6237275" y="0"/>
            <a:ext cx="2906725" cy="2906725"/>
          </a:xfrm>
          <a:prstGeom prst="rect">
            <a:avLst/>
          </a:prstGeom>
          <a:noFill/>
          <a:ln>
            <a:noFill/>
          </a:ln>
        </p:spPr>
      </p:pic>
      <p:pic>
        <p:nvPicPr>
          <p:cNvPr id="146" name="Google Shape;146;p24"/>
          <p:cNvPicPr preferRelativeResize="0"/>
          <p:nvPr/>
        </p:nvPicPr>
        <p:blipFill rotWithShape="1">
          <a:blip r:embed="rId4">
            <a:alphaModFix/>
          </a:blip>
          <a:srcRect b="0" l="14661" r="14026" t="0"/>
          <a:stretch/>
        </p:blipFill>
        <p:spPr>
          <a:xfrm>
            <a:off x="5785900" y="2724150"/>
            <a:ext cx="2523853" cy="24193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Clubs at Charlotte Secondary School</a:t>
            </a:r>
            <a:endParaRPr/>
          </a:p>
        </p:txBody>
      </p:sp>
      <p:sp>
        <p:nvSpPr>
          <p:cNvPr id="65" name="Google Shape;65;p1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800"/>
              <a:t>Clubs are: </a:t>
            </a:r>
            <a:endParaRPr sz="2800"/>
          </a:p>
          <a:p>
            <a:pPr indent="-406400" lvl="0" marL="457200" rtl="0" algn="l">
              <a:spcBef>
                <a:spcPts val="1200"/>
              </a:spcBef>
              <a:spcAft>
                <a:spcPts val="0"/>
              </a:spcAft>
              <a:buSzPts val="2800"/>
              <a:buChar char="●"/>
            </a:pPr>
            <a:r>
              <a:rPr lang="en" sz="2800"/>
              <a:t>Mandatory for all students </a:t>
            </a:r>
            <a:endParaRPr sz="2800"/>
          </a:p>
          <a:p>
            <a:pPr indent="-406400" lvl="0" marL="457200" rtl="0" algn="l">
              <a:spcBef>
                <a:spcPts val="0"/>
              </a:spcBef>
              <a:spcAft>
                <a:spcPts val="0"/>
              </a:spcAft>
              <a:buSzPts val="2800"/>
              <a:buChar char="●"/>
            </a:pPr>
            <a:r>
              <a:rPr lang="en" sz="2800"/>
              <a:t>Only for those not </a:t>
            </a:r>
            <a:r>
              <a:rPr lang="en" sz="2800"/>
              <a:t>currently</a:t>
            </a:r>
            <a:r>
              <a:rPr lang="en" sz="2800"/>
              <a:t> failing a class </a:t>
            </a:r>
            <a:endParaRPr sz="2800"/>
          </a:p>
          <a:p>
            <a:pPr indent="-406400" lvl="0" marL="457200" rtl="0" algn="l">
              <a:spcBef>
                <a:spcPts val="0"/>
              </a:spcBef>
              <a:spcAft>
                <a:spcPts val="0"/>
              </a:spcAft>
              <a:buSzPts val="2800"/>
              <a:buChar char="●"/>
            </a:pPr>
            <a:r>
              <a:rPr lang="en" sz="2800"/>
              <a:t>At the end of the day from 2:00 to 3:00</a:t>
            </a:r>
            <a:endParaRPr sz="2800"/>
          </a:p>
          <a:p>
            <a:pPr indent="-406400" lvl="0" marL="457200" rtl="0" algn="l">
              <a:spcBef>
                <a:spcPts val="0"/>
              </a:spcBef>
              <a:spcAft>
                <a:spcPts val="0"/>
              </a:spcAft>
              <a:buSzPts val="2800"/>
              <a:buChar char="●"/>
            </a:pPr>
            <a:r>
              <a:rPr lang="en" sz="2800"/>
              <a:t>Every other Friday </a:t>
            </a:r>
            <a:endParaRPr sz="2800"/>
          </a:p>
          <a:p>
            <a:pPr indent="-406400" lvl="0" marL="457200" rtl="0" algn="l">
              <a:spcBef>
                <a:spcPts val="0"/>
              </a:spcBef>
              <a:spcAft>
                <a:spcPts val="0"/>
              </a:spcAft>
              <a:buSzPts val="2800"/>
              <a:buChar char="●"/>
            </a:pPr>
            <a:r>
              <a:rPr lang="en" sz="2800"/>
              <a:t>Starting this Friday, </a:t>
            </a:r>
            <a:r>
              <a:rPr lang="en" sz="2800"/>
              <a:t>November</a:t>
            </a:r>
            <a:r>
              <a:rPr lang="en" sz="2800"/>
              <a:t> 17th! </a:t>
            </a:r>
            <a:endParaRPr sz="2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Available Clubs 2023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12522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000"/>
              <a:t>Chess Club</a:t>
            </a:r>
            <a:endParaRPr sz="3000"/>
          </a:p>
        </p:txBody>
      </p:sp>
      <p:sp>
        <p:nvSpPr>
          <p:cNvPr id="76" name="Google Shape;76;p16"/>
          <p:cNvSpPr txBox="1"/>
          <p:nvPr>
            <p:ph idx="1" type="body"/>
          </p:nvPr>
        </p:nvSpPr>
        <p:spPr>
          <a:xfrm>
            <a:off x="311700" y="975400"/>
            <a:ext cx="5841600" cy="39939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000"/>
              <a:t>Advisors: Lyon &amp; Hudson</a:t>
            </a:r>
            <a:endParaRPr b="1" sz="2000"/>
          </a:p>
          <a:p>
            <a:pPr indent="0" lvl="0" marL="0" rtl="0" algn="l">
              <a:lnSpc>
                <a:spcPct val="190000"/>
              </a:lnSpc>
              <a:spcBef>
                <a:spcPts val="1200"/>
              </a:spcBef>
              <a:spcAft>
                <a:spcPts val="0"/>
              </a:spcAft>
              <a:buClr>
                <a:schemeClr val="dk2"/>
              </a:buClr>
              <a:buSzPts val="1100"/>
              <a:buFont typeface="Arial"/>
              <a:buNone/>
            </a:pPr>
            <a:r>
              <a:rPr lang="en" sz="1700"/>
              <a:t>This club will allow students to explore the centuries old game of chess. In it we will dive into the fundamental principles and theories of chess. Allowing students to explore the pros and cons to different styles of play.  Periodically students will participate in a club tournament to determine who is the current CSS Chess Champion. Come join us and discover the game of Kings and Queens!</a:t>
            </a:r>
            <a:endParaRPr sz="1700"/>
          </a:p>
          <a:p>
            <a:pPr indent="0" lvl="0" marL="0" rtl="0" algn="l">
              <a:lnSpc>
                <a:spcPct val="105000"/>
              </a:lnSpc>
              <a:spcBef>
                <a:spcPts val="0"/>
              </a:spcBef>
              <a:spcAft>
                <a:spcPts val="1200"/>
              </a:spcAft>
              <a:buNone/>
            </a:pPr>
            <a:r>
              <a:t/>
            </a:r>
            <a:endParaRPr sz="1700"/>
          </a:p>
        </p:txBody>
      </p:sp>
      <p:pic>
        <p:nvPicPr>
          <p:cNvPr id="77" name="Google Shape;77;p16"/>
          <p:cNvPicPr preferRelativeResize="0"/>
          <p:nvPr/>
        </p:nvPicPr>
        <p:blipFill>
          <a:blip r:embed="rId3">
            <a:alphaModFix/>
          </a:blip>
          <a:stretch>
            <a:fillRect/>
          </a:stretch>
        </p:blipFill>
        <p:spPr>
          <a:xfrm>
            <a:off x="6460975" y="0"/>
            <a:ext cx="2683024" cy="2468369"/>
          </a:xfrm>
          <a:prstGeom prst="rect">
            <a:avLst/>
          </a:prstGeom>
          <a:noFill/>
          <a:ln>
            <a:noFill/>
          </a:ln>
        </p:spPr>
      </p:pic>
      <p:pic>
        <p:nvPicPr>
          <p:cNvPr id="78" name="Google Shape;78;p16"/>
          <p:cNvPicPr preferRelativeResize="0"/>
          <p:nvPr/>
        </p:nvPicPr>
        <p:blipFill>
          <a:blip r:embed="rId4">
            <a:alphaModFix/>
          </a:blip>
          <a:stretch>
            <a:fillRect/>
          </a:stretch>
        </p:blipFill>
        <p:spPr>
          <a:xfrm>
            <a:off x="6153300" y="2460475"/>
            <a:ext cx="2683025" cy="268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125225"/>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000"/>
              <a:t>Spanish </a:t>
            </a:r>
            <a:r>
              <a:rPr lang="en" sz="3000"/>
              <a:t>Club</a:t>
            </a:r>
            <a:endParaRPr sz="3000"/>
          </a:p>
        </p:txBody>
      </p:sp>
      <p:sp>
        <p:nvSpPr>
          <p:cNvPr id="84" name="Google Shape;84;p17"/>
          <p:cNvSpPr txBox="1"/>
          <p:nvPr>
            <p:ph idx="1" type="body"/>
          </p:nvPr>
        </p:nvSpPr>
        <p:spPr>
          <a:xfrm>
            <a:off x="311700" y="975400"/>
            <a:ext cx="4260300" cy="39939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000"/>
              <a:t>Advisor: Evanich</a:t>
            </a:r>
            <a:endParaRPr b="1" sz="2000"/>
          </a:p>
          <a:p>
            <a:pPr indent="0" lvl="0" marL="0" rtl="0" algn="l">
              <a:lnSpc>
                <a:spcPct val="200000"/>
              </a:lnSpc>
              <a:spcBef>
                <a:spcPts val="1200"/>
              </a:spcBef>
              <a:spcAft>
                <a:spcPts val="0"/>
              </a:spcAft>
              <a:buNone/>
            </a:pPr>
            <a:r>
              <a:rPr lang="en" sz="1800">
                <a:solidFill>
                  <a:srgbClr val="222222"/>
                </a:solidFill>
              </a:rPr>
              <a:t>We are learning about all the different Latino countries in North, Central, South America and Caribbean. </a:t>
            </a:r>
            <a:endParaRPr sz="1800">
              <a:solidFill>
                <a:srgbClr val="222222"/>
              </a:solidFill>
            </a:endParaRPr>
          </a:p>
          <a:p>
            <a:pPr indent="0" lvl="0" marL="0" rtl="0" algn="l">
              <a:lnSpc>
                <a:spcPct val="200000"/>
              </a:lnSpc>
              <a:spcBef>
                <a:spcPts val="0"/>
              </a:spcBef>
              <a:spcAft>
                <a:spcPts val="0"/>
              </a:spcAft>
              <a:buNone/>
            </a:pPr>
            <a:r>
              <a:t/>
            </a:r>
            <a:endParaRPr sz="1800">
              <a:solidFill>
                <a:srgbClr val="222222"/>
              </a:solidFill>
            </a:endParaRPr>
          </a:p>
          <a:p>
            <a:pPr indent="0" lvl="0" marL="0" rtl="0" algn="l">
              <a:lnSpc>
                <a:spcPct val="200000"/>
              </a:lnSpc>
              <a:spcBef>
                <a:spcPts val="0"/>
              </a:spcBef>
              <a:spcAft>
                <a:spcPts val="0"/>
              </a:spcAft>
              <a:buNone/>
            </a:pPr>
            <a:r>
              <a:rPr lang="en" sz="1800">
                <a:solidFill>
                  <a:srgbClr val="222222"/>
                </a:solidFill>
              </a:rPr>
              <a:t>We learn about their history, traditions, foods, music and definitely dance!</a:t>
            </a:r>
            <a:endParaRPr sz="1800"/>
          </a:p>
          <a:p>
            <a:pPr indent="0" lvl="0" marL="0" rtl="0" algn="l">
              <a:lnSpc>
                <a:spcPct val="105000"/>
              </a:lnSpc>
              <a:spcBef>
                <a:spcPts val="0"/>
              </a:spcBef>
              <a:spcAft>
                <a:spcPts val="1200"/>
              </a:spcAft>
              <a:buNone/>
            </a:pPr>
            <a:r>
              <a:t/>
            </a:r>
            <a:endParaRPr sz="1800"/>
          </a:p>
        </p:txBody>
      </p:sp>
      <p:pic>
        <p:nvPicPr>
          <p:cNvPr id="85" name="Google Shape;85;p17"/>
          <p:cNvPicPr preferRelativeResize="0"/>
          <p:nvPr/>
        </p:nvPicPr>
        <p:blipFill rotWithShape="1">
          <a:blip r:embed="rId3">
            <a:alphaModFix/>
          </a:blip>
          <a:srcRect b="17377" l="11841" r="12394" t="17069"/>
          <a:stretch/>
        </p:blipFill>
        <p:spPr>
          <a:xfrm>
            <a:off x="7056050" y="0"/>
            <a:ext cx="2087950" cy="1806476"/>
          </a:xfrm>
          <a:prstGeom prst="rect">
            <a:avLst/>
          </a:prstGeom>
          <a:noFill/>
          <a:ln>
            <a:noFill/>
          </a:ln>
        </p:spPr>
      </p:pic>
      <p:pic>
        <p:nvPicPr>
          <p:cNvPr id="86" name="Google Shape;86;p17"/>
          <p:cNvPicPr preferRelativeResize="0"/>
          <p:nvPr/>
        </p:nvPicPr>
        <p:blipFill>
          <a:blip r:embed="rId4">
            <a:alphaModFix/>
          </a:blip>
          <a:stretch>
            <a:fillRect/>
          </a:stretch>
        </p:blipFill>
        <p:spPr>
          <a:xfrm>
            <a:off x="4387975" y="77675"/>
            <a:ext cx="2734975" cy="2603750"/>
          </a:xfrm>
          <a:prstGeom prst="rect">
            <a:avLst/>
          </a:prstGeom>
          <a:noFill/>
          <a:ln>
            <a:noFill/>
          </a:ln>
        </p:spPr>
      </p:pic>
      <p:pic>
        <p:nvPicPr>
          <p:cNvPr id="87" name="Google Shape;87;p17"/>
          <p:cNvPicPr preferRelativeResize="0"/>
          <p:nvPr/>
        </p:nvPicPr>
        <p:blipFill>
          <a:blip r:embed="rId5">
            <a:alphaModFix/>
          </a:blip>
          <a:stretch>
            <a:fillRect/>
          </a:stretch>
        </p:blipFill>
        <p:spPr>
          <a:xfrm>
            <a:off x="4883700" y="2750628"/>
            <a:ext cx="4260300" cy="23928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African American </a:t>
            </a:r>
            <a:r>
              <a:rPr lang="en"/>
              <a:t>Club</a:t>
            </a:r>
            <a:endParaRPr/>
          </a:p>
        </p:txBody>
      </p:sp>
      <p:sp>
        <p:nvSpPr>
          <p:cNvPr id="93" name="Google Shape;93;p18"/>
          <p:cNvSpPr txBox="1"/>
          <p:nvPr>
            <p:ph idx="1" type="body"/>
          </p:nvPr>
        </p:nvSpPr>
        <p:spPr>
          <a:xfrm>
            <a:off x="311700" y="904350"/>
            <a:ext cx="48234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100"/>
              <a:t>Advisor: M. Thomas</a:t>
            </a:r>
            <a:endParaRPr b="1" sz="2100"/>
          </a:p>
          <a:p>
            <a:pPr indent="0" lvl="0" marL="0" rtl="0" algn="l">
              <a:lnSpc>
                <a:spcPct val="200000"/>
              </a:lnSpc>
              <a:spcBef>
                <a:spcPts val="1200"/>
              </a:spcBef>
              <a:spcAft>
                <a:spcPts val="0"/>
              </a:spcAft>
              <a:buNone/>
            </a:pPr>
            <a:r>
              <a:rPr lang="en" sz="1500">
                <a:solidFill>
                  <a:srgbClr val="222222"/>
                </a:solidFill>
              </a:rPr>
              <a:t>The purpose of the AA club is to help students of all races embrace cultural awareness, celebrate the richness of Africa and its people, and expand their knowledge of African American history/culture and the vast contributions African Americans have made to the world. </a:t>
            </a:r>
            <a:endParaRPr sz="1500">
              <a:solidFill>
                <a:srgbClr val="222222"/>
              </a:solidFill>
            </a:endParaRPr>
          </a:p>
          <a:p>
            <a:pPr indent="0" lvl="0" marL="0" rtl="0" algn="l">
              <a:lnSpc>
                <a:spcPct val="200000"/>
              </a:lnSpc>
              <a:spcBef>
                <a:spcPts val="0"/>
              </a:spcBef>
              <a:spcAft>
                <a:spcPts val="0"/>
              </a:spcAft>
              <a:buClr>
                <a:schemeClr val="dk2"/>
              </a:buClr>
              <a:buSzPts val="1100"/>
              <a:buFont typeface="Arial"/>
              <a:buNone/>
            </a:pPr>
            <a:r>
              <a:rPr lang="en" sz="1500">
                <a:solidFill>
                  <a:srgbClr val="222222"/>
                </a:solidFill>
              </a:rPr>
              <a:t>Activities included but not limited to: African food, music, dance, fashion, and history! </a:t>
            </a:r>
            <a:endParaRPr sz="1500">
              <a:solidFill>
                <a:srgbClr val="222222"/>
              </a:solidFill>
            </a:endParaRPr>
          </a:p>
        </p:txBody>
      </p:sp>
      <p:pic>
        <p:nvPicPr>
          <p:cNvPr id="94" name="Google Shape;94;p18"/>
          <p:cNvPicPr preferRelativeResize="0"/>
          <p:nvPr/>
        </p:nvPicPr>
        <p:blipFill>
          <a:blip r:embed="rId3">
            <a:alphaModFix/>
          </a:blip>
          <a:stretch>
            <a:fillRect/>
          </a:stretch>
        </p:blipFill>
        <p:spPr>
          <a:xfrm>
            <a:off x="6722574" y="0"/>
            <a:ext cx="2421425" cy="2903450"/>
          </a:xfrm>
          <a:prstGeom prst="rect">
            <a:avLst/>
          </a:prstGeom>
          <a:noFill/>
          <a:ln>
            <a:noFill/>
          </a:ln>
        </p:spPr>
      </p:pic>
      <p:pic>
        <p:nvPicPr>
          <p:cNvPr id="95" name="Google Shape;95;p18"/>
          <p:cNvPicPr preferRelativeResize="0"/>
          <p:nvPr/>
        </p:nvPicPr>
        <p:blipFill>
          <a:blip r:embed="rId4">
            <a:alphaModFix/>
          </a:blip>
          <a:stretch>
            <a:fillRect/>
          </a:stretch>
        </p:blipFill>
        <p:spPr>
          <a:xfrm>
            <a:off x="5007850" y="1862150"/>
            <a:ext cx="2331601" cy="3281350"/>
          </a:xfrm>
          <a:prstGeom prst="rect">
            <a:avLst/>
          </a:prstGeom>
          <a:noFill/>
          <a:ln>
            <a:noFill/>
          </a:ln>
        </p:spPr>
      </p:pic>
      <p:pic>
        <p:nvPicPr>
          <p:cNvPr id="96" name="Google Shape;96;p18"/>
          <p:cNvPicPr preferRelativeResize="0"/>
          <p:nvPr/>
        </p:nvPicPr>
        <p:blipFill>
          <a:blip r:embed="rId5">
            <a:alphaModFix/>
          </a:blip>
          <a:stretch>
            <a:fillRect/>
          </a:stretch>
        </p:blipFill>
        <p:spPr>
          <a:xfrm>
            <a:off x="7507400" y="2965375"/>
            <a:ext cx="1636600" cy="2178125"/>
          </a:xfrm>
          <a:prstGeom prst="rect">
            <a:avLst/>
          </a:prstGeom>
          <a:noFill/>
          <a:ln>
            <a:noFill/>
          </a:ln>
        </p:spPr>
      </p:pic>
      <p:pic>
        <p:nvPicPr>
          <p:cNvPr id="97" name="Google Shape;97;p18"/>
          <p:cNvPicPr preferRelativeResize="0"/>
          <p:nvPr/>
        </p:nvPicPr>
        <p:blipFill>
          <a:blip r:embed="rId6">
            <a:alphaModFix/>
          </a:blip>
          <a:stretch>
            <a:fillRect/>
          </a:stretch>
        </p:blipFill>
        <p:spPr>
          <a:xfrm>
            <a:off x="4953680" y="203608"/>
            <a:ext cx="1636600" cy="14895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Debate </a:t>
            </a:r>
            <a:r>
              <a:rPr lang="en"/>
              <a:t>Club</a:t>
            </a:r>
            <a:endParaRPr/>
          </a:p>
        </p:txBody>
      </p:sp>
      <p:sp>
        <p:nvSpPr>
          <p:cNvPr id="103" name="Google Shape;103;p19"/>
          <p:cNvSpPr txBox="1"/>
          <p:nvPr>
            <p:ph idx="1" type="body"/>
          </p:nvPr>
        </p:nvSpPr>
        <p:spPr>
          <a:xfrm>
            <a:off x="311700" y="904350"/>
            <a:ext cx="48234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100"/>
              <a:t>Advisor: Ubaldo</a:t>
            </a:r>
            <a:endParaRPr b="1" sz="2100"/>
          </a:p>
          <a:p>
            <a:pPr indent="0" lvl="0" marL="0" rtl="0" algn="l">
              <a:lnSpc>
                <a:spcPct val="200000"/>
              </a:lnSpc>
              <a:spcBef>
                <a:spcPts val="1200"/>
              </a:spcBef>
              <a:spcAft>
                <a:spcPts val="0"/>
              </a:spcAft>
              <a:buNone/>
            </a:pPr>
            <a:r>
              <a:rPr lang="en" sz="1700">
                <a:solidFill>
                  <a:srgbClr val="222222"/>
                </a:solidFill>
              </a:rPr>
              <a:t>Students will research, analyze, and present information found regarding internationally contemporary issues. These issues are relevant to today's world, and students will have the opportunity to express their thoughts through a safe and protected medium. </a:t>
            </a:r>
            <a:endParaRPr sz="2000">
              <a:solidFill>
                <a:srgbClr val="222222"/>
              </a:solidFill>
            </a:endParaRPr>
          </a:p>
        </p:txBody>
      </p:sp>
      <p:pic>
        <p:nvPicPr>
          <p:cNvPr id="104" name="Google Shape;104;p19"/>
          <p:cNvPicPr preferRelativeResize="0"/>
          <p:nvPr/>
        </p:nvPicPr>
        <p:blipFill>
          <a:blip r:embed="rId3">
            <a:alphaModFix/>
          </a:blip>
          <a:stretch>
            <a:fillRect/>
          </a:stretch>
        </p:blipFill>
        <p:spPr>
          <a:xfrm>
            <a:off x="5222350" y="1221850"/>
            <a:ext cx="3921650" cy="3921650"/>
          </a:xfrm>
          <a:prstGeom prst="rect">
            <a:avLst/>
          </a:prstGeom>
          <a:noFill/>
          <a:ln>
            <a:noFill/>
          </a:ln>
        </p:spPr>
      </p:pic>
      <p:pic>
        <p:nvPicPr>
          <p:cNvPr id="105" name="Google Shape;105;p19"/>
          <p:cNvPicPr preferRelativeResize="0"/>
          <p:nvPr/>
        </p:nvPicPr>
        <p:blipFill rotWithShape="1">
          <a:blip r:embed="rId4">
            <a:alphaModFix/>
          </a:blip>
          <a:srcRect b="0" l="0" r="0" t="61554"/>
          <a:stretch/>
        </p:blipFill>
        <p:spPr>
          <a:xfrm>
            <a:off x="3568318" y="1"/>
            <a:ext cx="5575683" cy="122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Art </a:t>
            </a:r>
            <a:r>
              <a:rPr lang="en"/>
              <a:t>Club</a:t>
            </a:r>
            <a:endParaRPr/>
          </a:p>
        </p:txBody>
      </p:sp>
      <p:sp>
        <p:nvSpPr>
          <p:cNvPr id="111" name="Google Shape;111;p20"/>
          <p:cNvSpPr txBox="1"/>
          <p:nvPr>
            <p:ph idx="1" type="body"/>
          </p:nvPr>
        </p:nvSpPr>
        <p:spPr>
          <a:xfrm>
            <a:off x="311700" y="904350"/>
            <a:ext cx="48234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100"/>
              <a:t>Advisor: Wright &amp; Wilson</a:t>
            </a:r>
            <a:endParaRPr b="1" sz="2100"/>
          </a:p>
          <a:p>
            <a:pPr indent="0" lvl="0" marL="0" rtl="0" algn="l">
              <a:lnSpc>
                <a:spcPct val="200000"/>
              </a:lnSpc>
              <a:spcBef>
                <a:spcPts val="1200"/>
              </a:spcBef>
              <a:spcAft>
                <a:spcPts val="0"/>
              </a:spcAft>
              <a:buNone/>
            </a:pPr>
            <a:r>
              <a:rPr lang="en" sz="2000">
                <a:solidFill>
                  <a:srgbClr val="222222"/>
                </a:solidFill>
                <a:highlight>
                  <a:srgbClr val="FFFFFF"/>
                </a:highlight>
              </a:rPr>
              <a:t>Interested in all things art? </a:t>
            </a:r>
            <a:endParaRPr sz="2000">
              <a:solidFill>
                <a:srgbClr val="222222"/>
              </a:solidFill>
              <a:highlight>
                <a:srgbClr val="FFFFFF"/>
              </a:highlight>
            </a:endParaRPr>
          </a:p>
          <a:p>
            <a:pPr indent="0" lvl="0" marL="0" rtl="0" algn="l">
              <a:lnSpc>
                <a:spcPct val="200000"/>
              </a:lnSpc>
              <a:spcBef>
                <a:spcPts val="0"/>
              </a:spcBef>
              <a:spcAft>
                <a:spcPts val="0"/>
              </a:spcAft>
              <a:buNone/>
            </a:pPr>
            <a:r>
              <a:rPr lang="en" sz="2000">
                <a:solidFill>
                  <a:srgbClr val="222222"/>
                </a:solidFill>
                <a:highlight>
                  <a:srgbClr val="FFFFFF"/>
                </a:highlight>
              </a:rPr>
              <a:t>Join our art club, where we will explore many forms of art, such as digital media, theatre, production/performance, visual arts and creative writing, and beautification projects.</a:t>
            </a:r>
            <a:endParaRPr sz="2500">
              <a:solidFill>
                <a:srgbClr val="222222"/>
              </a:solidFill>
            </a:endParaRPr>
          </a:p>
        </p:txBody>
      </p:sp>
      <p:pic>
        <p:nvPicPr>
          <p:cNvPr id="112" name="Google Shape;112;p20"/>
          <p:cNvPicPr preferRelativeResize="0"/>
          <p:nvPr/>
        </p:nvPicPr>
        <p:blipFill>
          <a:blip r:embed="rId3">
            <a:alphaModFix/>
          </a:blip>
          <a:stretch>
            <a:fillRect/>
          </a:stretch>
        </p:blipFill>
        <p:spPr>
          <a:xfrm>
            <a:off x="6787625" y="1200138"/>
            <a:ext cx="2356375" cy="2013826"/>
          </a:xfrm>
          <a:prstGeom prst="rect">
            <a:avLst/>
          </a:prstGeom>
          <a:noFill/>
          <a:ln>
            <a:noFill/>
          </a:ln>
        </p:spPr>
      </p:pic>
      <p:pic>
        <p:nvPicPr>
          <p:cNvPr id="113" name="Google Shape;113;p20"/>
          <p:cNvPicPr preferRelativeResize="0"/>
          <p:nvPr/>
        </p:nvPicPr>
        <p:blipFill>
          <a:blip r:embed="rId4">
            <a:alphaModFix/>
          </a:blip>
          <a:stretch>
            <a:fillRect/>
          </a:stretch>
        </p:blipFill>
        <p:spPr>
          <a:xfrm>
            <a:off x="5072125" y="3213976"/>
            <a:ext cx="2791249" cy="1929524"/>
          </a:xfrm>
          <a:prstGeom prst="rect">
            <a:avLst/>
          </a:prstGeom>
          <a:noFill/>
          <a:ln>
            <a:noFill/>
          </a:ln>
        </p:spPr>
      </p:pic>
      <p:pic>
        <p:nvPicPr>
          <p:cNvPr id="114" name="Google Shape;114;p20"/>
          <p:cNvPicPr preferRelativeResize="0"/>
          <p:nvPr/>
        </p:nvPicPr>
        <p:blipFill>
          <a:blip r:embed="rId5">
            <a:alphaModFix/>
          </a:blip>
          <a:stretch>
            <a:fillRect/>
          </a:stretch>
        </p:blipFill>
        <p:spPr>
          <a:xfrm>
            <a:off x="4732150" y="0"/>
            <a:ext cx="2055474" cy="2122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203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McCraw’s McReaders Book </a:t>
            </a:r>
            <a:r>
              <a:rPr lang="en"/>
              <a:t>Club</a:t>
            </a:r>
            <a:endParaRPr/>
          </a:p>
        </p:txBody>
      </p:sp>
      <p:sp>
        <p:nvSpPr>
          <p:cNvPr id="120" name="Google Shape;120;p21"/>
          <p:cNvSpPr txBox="1"/>
          <p:nvPr>
            <p:ph idx="1" type="body"/>
          </p:nvPr>
        </p:nvSpPr>
        <p:spPr>
          <a:xfrm>
            <a:off x="311700" y="904350"/>
            <a:ext cx="5253900" cy="4023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b="1" lang="en" sz="2100"/>
              <a:t>Advisor: Rogers</a:t>
            </a:r>
            <a:endParaRPr b="1" sz="2100"/>
          </a:p>
          <a:p>
            <a:pPr indent="0" lvl="0" marL="0" rtl="0" algn="l">
              <a:lnSpc>
                <a:spcPct val="200000"/>
              </a:lnSpc>
              <a:spcBef>
                <a:spcPts val="1200"/>
              </a:spcBef>
              <a:spcAft>
                <a:spcPts val="0"/>
              </a:spcAft>
              <a:buNone/>
            </a:pPr>
            <a:r>
              <a:rPr lang="en" sz="1700">
                <a:solidFill>
                  <a:srgbClr val="222222"/>
                </a:solidFill>
                <a:highlight>
                  <a:srgbClr val="FFFFFF"/>
                </a:highlight>
              </a:rPr>
              <a:t>The purpose of McCraw’s McReaders Book Club is to expose students to a wider variety of cultures and stories through the lens of books. </a:t>
            </a:r>
            <a:endParaRPr sz="1700">
              <a:solidFill>
                <a:srgbClr val="222222"/>
              </a:solidFill>
              <a:highlight>
                <a:srgbClr val="FFFFFF"/>
              </a:highlight>
            </a:endParaRPr>
          </a:p>
          <a:p>
            <a:pPr indent="0" lvl="0" marL="0" rtl="0" algn="l">
              <a:lnSpc>
                <a:spcPct val="200000"/>
              </a:lnSpc>
              <a:spcBef>
                <a:spcPts val="0"/>
              </a:spcBef>
              <a:spcAft>
                <a:spcPts val="0"/>
              </a:spcAft>
              <a:buNone/>
            </a:pPr>
            <a:r>
              <a:rPr lang="en" sz="1700">
                <a:solidFill>
                  <a:srgbClr val="222222"/>
                </a:solidFill>
                <a:highlight>
                  <a:srgbClr val="FFFFFF"/>
                </a:highlight>
              </a:rPr>
              <a:t>The idea: learn the culture through the book and the book through the culture. In addition, students are encouraged to bring snacks, blankets, and pillows to the club meetings when appropriate. </a:t>
            </a:r>
            <a:endParaRPr sz="3000">
              <a:solidFill>
                <a:srgbClr val="222222"/>
              </a:solidFill>
            </a:endParaRPr>
          </a:p>
        </p:txBody>
      </p:sp>
      <p:pic>
        <p:nvPicPr>
          <p:cNvPr id="121" name="Google Shape;121;p21"/>
          <p:cNvPicPr preferRelativeResize="0"/>
          <p:nvPr/>
        </p:nvPicPr>
        <p:blipFill rotWithShape="1">
          <a:blip r:embed="rId3">
            <a:alphaModFix/>
          </a:blip>
          <a:srcRect b="0" l="0" r="0" t="13882"/>
          <a:stretch/>
        </p:blipFill>
        <p:spPr>
          <a:xfrm>
            <a:off x="5565600" y="0"/>
            <a:ext cx="2735226" cy="2355525"/>
          </a:xfrm>
          <a:prstGeom prst="rect">
            <a:avLst/>
          </a:prstGeom>
          <a:noFill/>
          <a:ln>
            <a:noFill/>
          </a:ln>
        </p:spPr>
      </p:pic>
      <p:pic>
        <p:nvPicPr>
          <p:cNvPr id="122" name="Google Shape;122;p21"/>
          <p:cNvPicPr preferRelativeResize="0"/>
          <p:nvPr/>
        </p:nvPicPr>
        <p:blipFill>
          <a:blip r:embed="rId4">
            <a:alphaModFix/>
          </a:blip>
          <a:stretch>
            <a:fillRect/>
          </a:stretch>
        </p:blipFill>
        <p:spPr>
          <a:xfrm>
            <a:off x="6045625" y="2124575"/>
            <a:ext cx="3098376" cy="3018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